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78" r:id="rId2"/>
    <p:sldId id="277" r:id="rId3"/>
    <p:sldId id="280" r:id="rId4"/>
    <p:sldId id="281" r:id="rId5"/>
    <p:sldId id="282" r:id="rId6"/>
    <p:sldId id="283" r:id="rId7"/>
    <p:sldId id="285" r:id="rId8"/>
    <p:sldId id="286" r:id="rId9"/>
    <p:sldId id="287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92"/>
    <a:srgbClr val="D2DCE6"/>
    <a:srgbClr val="396692"/>
    <a:srgbClr val="CCE9F9"/>
    <a:srgbClr val="CC4A4A"/>
    <a:srgbClr val="F68A00"/>
    <a:srgbClr val="FEF3D2"/>
    <a:srgbClr val="EA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55" autoAdjust="0"/>
    <p:restoredTop sz="94710" autoAdjust="0"/>
  </p:normalViewPr>
  <p:slideViewPr>
    <p:cSldViewPr snapToGrid="0">
      <p:cViewPr varScale="1">
        <p:scale>
          <a:sx n="115" d="100"/>
          <a:sy n="115" d="100"/>
        </p:scale>
        <p:origin x="73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6683" t="2597" r="-4086"/>
          <a:stretch/>
        </p:blipFill>
        <p:spPr>
          <a:xfrm>
            <a:off x="0" y="0"/>
            <a:ext cx="11551113" cy="6858000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050461" y="2623562"/>
            <a:ext cx="6470027" cy="558799"/>
          </a:xfrm>
          <a:noFill/>
        </p:spPr>
        <p:txBody>
          <a:bodyPr lIns="90000" rIns="90000" anchor="t"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050461" y="1506060"/>
            <a:ext cx="6470027" cy="1056022"/>
          </a:xfrm>
          <a:noFill/>
        </p:spPr>
        <p:txBody>
          <a:bodyPr lIns="90000" rIns="90000" anchor="b">
            <a:normAutofit/>
          </a:bodyPr>
          <a:lstStyle>
            <a:lvl1pPr algn="r">
              <a:defRPr sz="3600" b="1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597" r="2597"/>
          <a:stretch/>
        </p:blipFill>
        <p:spPr>
          <a:xfrm rot="10800000">
            <a:off x="7391125" y="2176961"/>
            <a:ext cx="4129362" cy="2451640"/>
          </a:xfrm>
          <a:prstGeom prst="rect">
            <a:avLst/>
          </a:prstGeom>
        </p:spPr>
      </p:pic>
      <p:sp>
        <p:nvSpPr>
          <p:cNvPr id="13" name="日期占位符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2021/1/6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69924" y="2436998"/>
            <a:ext cx="7880833" cy="804151"/>
          </a:xfrm>
          <a:noFill/>
        </p:spPr>
        <p:txBody>
          <a:bodyPr lIns="90000" rIns="90000" anchor="b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9924" y="3284149"/>
            <a:ext cx="7880833" cy="1082874"/>
          </a:xfrm>
          <a:noFill/>
        </p:spPr>
        <p:txBody>
          <a:bodyPr lIns="90000" rIns="90000" anchor="t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669925" y="2132059"/>
            <a:ext cx="108505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669925" y="4627060"/>
            <a:ext cx="108505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2021/1/6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2021/1/6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597" r="2597"/>
          <a:stretch/>
        </p:blipFill>
        <p:spPr>
          <a:xfrm rot="10800000" flipV="1">
            <a:off x="669924" y="-1"/>
            <a:ext cx="11522076" cy="6840761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9925" y="2126159"/>
            <a:ext cx="4482645" cy="973538"/>
          </a:xfrm>
        </p:spPr>
        <p:txBody>
          <a:bodyPr lIns="90000" rIns="900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669925" y="3643317"/>
            <a:ext cx="4482645" cy="310871"/>
          </a:xfrm>
        </p:spPr>
        <p:txBody>
          <a:bodyPr vert="horz" lIns="90000" tIns="45720" rIns="90000" bIns="45720" rtlCol="0" anchor="b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公司或署名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669925" y="3958951"/>
            <a:ext cx="4482645" cy="310871"/>
          </a:xfrm>
        </p:spPr>
        <p:txBody>
          <a:bodyPr vert="horz" lIns="90000" tIns="45720" rIns="90000" bIns="45720" rtlCol="0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版权信息或网址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2021/1/6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61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515100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2021/1/6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515100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515100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>
            <a:extLst/>
          </p:cNvPr>
          <p:cNvSpPr/>
          <p:nvPr userDrawn="1"/>
        </p:nvSpPr>
        <p:spPr>
          <a:xfrm>
            <a:off x="695324" y="1049020"/>
            <a:ext cx="10825163" cy="1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  <p:sldLayoutId id="2147483662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08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2987368"/>
            <a:ext cx="7880833" cy="804151"/>
          </a:xfrm>
        </p:spPr>
        <p:txBody>
          <a:bodyPr>
            <a:normAutofit/>
          </a:bodyPr>
          <a:lstStyle/>
          <a:p>
            <a:r>
              <a:rPr lang="zh-CN" altLang="en-US" sz="4800" dirty="0"/>
              <a:t>如何做高质量的</a:t>
            </a:r>
            <a:r>
              <a:rPr lang="zh-CN" altLang="en-US" sz="4800"/>
              <a:t>路</a:t>
            </a:r>
            <a:r>
              <a:rPr lang="zh-CN" altLang="en-US" sz="4800" smtClean="0"/>
              <a:t>演</a:t>
            </a:r>
            <a:r>
              <a:rPr lang="en-US" altLang="zh-CN" sz="4800" smtClean="0"/>
              <a:t>PPT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87048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如何做</a:t>
            </a:r>
            <a:r>
              <a:rPr lang="en-US" altLang="zh-CN" dirty="0"/>
              <a:t>PPT</a:t>
            </a:r>
            <a:r>
              <a:rPr lang="zh-CN" altLang="en-US" dirty="0"/>
              <a:t>（商业计划书的路演版）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一份逻辑清晰、观点鲜明、文字精炼、视觉美观的</a:t>
            </a:r>
            <a:r>
              <a:rPr lang="en-US" altLang="zh-CN" sz="1600" dirty="0"/>
              <a:t>PPT</a:t>
            </a:r>
            <a:r>
              <a:rPr lang="zh-CN" altLang="en-US" sz="1600" dirty="0"/>
              <a:t>会让你从众多项目中</a:t>
            </a:r>
            <a:r>
              <a:rPr lang="zh-CN" altLang="en-US" sz="1600" b="1" dirty="0"/>
              <a:t>脱颖而出</a:t>
            </a:r>
            <a:r>
              <a:rPr lang="zh-CN" altLang="en-US" sz="1600" dirty="0"/>
              <a:t>。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/>
              <a:t>简约，但不简单。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创业团队必须要</a:t>
            </a:r>
            <a:r>
              <a:rPr lang="zh-CN" altLang="en-US" sz="1600" b="1" dirty="0"/>
              <a:t>会写和会讲商业计划书</a:t>
            </a:r>
            <a:r>
              <a:rPr lang="en-US" altLang="zh-CN" sz="1600" b="1" dirty="0"/>
              <a:t>PPT</a:t>
            </a:r>
            <a:r>
              <a:rPr lang="zh-CN" altLang="en-US" sz="1600" dirty="0"/>
              <a:t>，这个过程也是团队内部进一步统一思想、明确思路的过程。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以下模板中的主要内容是项目的</a:t>
            </a:r>
            <a:r>
              <a:rPr lang="zh-CN" altLang="en-US" sz="1600" b="1" dirty="0"/>
              <a:t>内容要素</a:t>
            </a:r>
            <a:r>
              <a:rPr lang="zh-CN" altLang="en-US" sz="1600" dirty="0"/>
              <a:t>，建议务必在各自项目材料中进行体现。至于每部分（每页）的现有标题，仅供参考和说明使用，各项目可自行发挥。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如果想提升</a:t>
            </a:r>
            <a:r>
              <a:rPr lang="en-US" altLang="zh-CN" sz="1600" dirty="0"/>
              <a:t>PPT</a:t>
            </a:r>
            <a:r>
              <a:rPr lang="zh-CN" altLang="en-US" sz="1600" dirty="0"/>
              <a:t>水平，建议多学习苹果、小米、华为、乐视、罗辑思维等产品发布或对外演讲的</a:t>
            </a:r>
            <a:r>
              <a:rPr lang="en-US" altLang="zh-CN" sz="1600" dirty="0"/>
              <a:t>PPT</a:t>
            </a:r>
            <a:r>
              <a:rPr lang="zh-CN" altLang="en-US" sz="1600" dirty="0"/>
              <a:t>，包括他们的文字和视觉等。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917058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封面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b="1" dirty="0"/>
              <a:t>项目名称 </a:t>
            </a:r>
            <a:r>
              <a:rPr lang="en-US" altLang="zh-CN" sz="3600" b="1" dirty="0"/>
              <a:t>+ </a:t>
            </a:r>
            <a:r>
              <a:rPr lang="zh-CN" altLang="en-US" sz="3600" b="1" dirty="0"/>
              <a:t>一句话描述 </a:t>
            </a:r>
            <a:endParaRPr lang="en-US" altLang="zh-CN" sz="3600" b="1" dirty="0"/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（例如，</a:t>
            </a:r>
            <a:r>
              <a:rPr lang="en-US" altLang="zh-CN" sz="1600" dirty="0" err="1"/>
              <a:t>ofo</a:t>
            </a:r>
            <a:r>
              <a:rPr lang="zh-CN" altLang="en-US" sz="1600" dirty="0"/>
              <a:t>：共享单车的原创者和领骑者</a:t>
            </a:r>
            <a:r>
              <a:rPr lang="en-US" altLang="zh-CN" sz="1600" dirty="0"/>
              <a:t>/</a:t>
            </a:r>
            <a:r>
              <a:rPr lang="zh-CN" altLang="en-US" sz="1600" dirty="0"/>
              <a:t>小米电视：打造年轻人的第一台电视）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参赛组别 </a:t>
            </a:r>
            <a:endParaRPr lang="en-US" altLang="zh-CN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参赛省份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所属高校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/>
              <a:t>联系信息（姓名</a:t>
            </a:r>
            <a:r>
              <a:rPr lang="en-US" altLang="zh-CN" sz="1600" dirty="0"/>
              <a:t>/</a:t>
            </a:r>
            <a:r>
              <a:rPr lang="zh-CN" altLang="en-US" sz="1600" dirty="0"/>
              <a:t>联系方式</a:t>
            </a:r>
            <a:r>
              <a:rPr lang="en-US" altLang="zh-CN" sz="1600" dirty="0"/>
              <a:t>/</a:t>
            </a:r>
            <a:r>
              <a:rPr lang="zh-CN" altLang="en-US" sz="1600" dirty="0"/>
              <a:t>公司名字）</a:t>
            </a:r>
          </a:p>
          <a:p>
            <a:pPr>
              <a:lnSpc>
                <a:spcPct val="200000"/>
              </a:lnSpc>
            </a:pPr>
            <a:r>
              <a:rPr lang="zh-CN" altLang="en-US" sz="1400" b="1" dirty="0"/>
              <a:t>建议：项目名称不要直接用公司名字（尤其是对于尚未成立公司的项目）因为看公司名并不知道你公司做什么，太不利于建立评委对项目的第一印象。</a:t>
            </a:r>
            <a:endParaRPr lang="en-US" altLang="zh-CN" sz="1400" b="1" dirty="0"/>
          </a:p>
        </p:txBody>
      </p:sp>
      <p:sp>
        <p:nvSpPr>
          <p:cNvPr id="2" name="矩形 1"/>
          <p:cNvSpPr/>
          <p:nvPr/>
        </p:nvSpPr>
        <p:spPr>
          <a:xfrm>
            <a:off x="8130491" y="607799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</a:rPr>
              <a:t>一句愿景：核心价值与核心业务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358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第一部分（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分析行业背景和市场现状</a:t>
            </a:r>
            <a:r>
              <a:rPr lang="en-US" altLang="zh-CN" sz="3200" b="1" dirty="0"/>
              <a:t>-Why/Why Now</a:t>
            </a:r>
            <a:r>
              <a:rPr lang="zh-CN" altLang="en-US" sz="3200" b="1" dirty="0"/>
              <a:t>？ 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项目相关的行业背景、市场发展趋势、市场空间。</a:t>
            </a:r>
            <a:r>
              <a:rPr lang="zh-CN" altLang="en-US" sz="1600" b="1" dirty="0"/>
              <a:t>行业市场分析要具体且有针对性，与所要做的事要紧密相关，避免空泛论述 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描述在目前的市场背景下，发现了一个什么样的</a:t>
            </a:r>
            <a:r>
              <a:rPr lang="zh-CN" altLang="en-US" sz="1600" b="1" dirty="0"/>
              <a:t>痛点（市场需求点</a:t>
            </a:r>
            <a:r>
              <a:rPr lang="en-US" altLang="zh-CN" sz="1600" b="1" dirty="0"/>
              <a:t>/</a:t>
            </a:r>
            <a:r>
              <a:rPr lang="zh-CN" altLang="en-US" sz="1600" b="1" dirty="0"/>
              <a:t>机会点）</a:t>
            </a:r>
            <a:r>
              <a:rPr lang="zh-CN" altLang="en-US" sz="1600" dirty="0"/>
              <a:t>。在分析时，如已有相关的产品或服务，请对已有的产品或服务做简要的</a:t>
            </a:r>
            <a:r>
              <a:rPr lang="zh-CN" altLang="en-US" sz="1600" b="1" dirty="0"/>
              <a:t>对比分析</a:t>
            </a:r>
            <a:r>
              <a:rPr lang="zh-CN" altLang="en-US" sz="1600" dirty="0"/>
              <a:t>，表明当前项目的差异化机会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请说明目前是</a:t>
            </a:r>
            <a:r>
              <a:rPr lang="zh-CN" altLang="en-US" sz="1600" b="1" dirty="0"/>
              <a:t>做该项目正确的时机</a:t>
            </a:r>
            <a:endParaRPr lang="en-US" altLang="zh-CN" sz="16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建议：多用数据或案例说明。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70C0"/>
                </a:solidFill>
              </a:rPr>
              <a:t>两块蛋糕：市场蛋糕（小众</a:t>
            </a:r>
            <a:r>
              <a:rPr lang="en-US" altLang="zh-CN" b="1" dirty="0">
                <a:solidFill>
                  <a:srgbClr val="0070C0"/>
                </a:solidFill>
              </a:rPr>
              <a:t>or</a:t>
            </a:r>
            <a:r>
              <a:rPr lang="zh-CN" altLang="en-US" b="1" dirty="0">
                <a:solidFill>
                  <a:srgbClr val="0070C0"/>
                </a:solidFill>
              </a:rPr>
              <a:t>大众）、项目蛋糕（痛点</a:t>
            </a:r>
            <a:r>
              <a:rPr lang="en-US" altLang="zh-CN" b="1" dirty="0">
                <a:solidFill>
                  <a:srgbClr val="0070C0"/>
                </a:solidFill>
              </a:rPr>
              <a:t>&amp;</a:t>
            </a:r>
            <a:r>
              <a:rPr lang="zh-CN" altLang="en-US" b="1" dirty="0">
                <a:solidFill>
                  <a:srgbClr val="0070C0"/>
                </a:solidFill>
              </a:rPr>
              <a:t>刚需）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92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第二部分（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讲清楚要做什么</a:t>
            </a:r>
            <a:r>
              <a:rPr lang="en-US" altLang="zh-CN" sz="3200" b="1" dirty="0"/>
              <a:t>-What</a:t>
            </a:r>
            <a:r>
              <a:rPr lang="zh-CN" altLang="en-US" sz="3200" b="1" dirty="0"/>
              <a:t>？ 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请用一两句话讲清楚准备做什么事，最好能配上简单的</a:t>
            </a:r>
            <a:r>
              <a:rPr lang="zh-CN" altLang="en-US" sz="1600" b="1" dirty="0"/>
              <a:t>产业链上下游图</a:t>
            </a:r>
            <a:r>
              <a:rPr lang="zh-CN" altLang="en-US" sz="1600" dirty="0"/>
              <a:t>（或产品功能示意图、简要流程框图等），让人对要做的事一目了然，不要整页</a:t>
            </a:r>
            <a:r>
              <a:rPr lang="en-US" altLang="zh-CN" sz="1600" dirty="0"/>
              <a:t>PPT</a:t>
            </a:r>
            <a:r>
              <a:rPr lang="zh-CN" altLang="en-US" sz="1600" dirty="0"/>
              <a:t>都是大段文字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建议：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 b="1" dirty="0"/>
              <a:t>发挥专业特长，有创新内涵，不要简单追随投资热点。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1600" b="1" dirty="0"/>
              <a:t>要专注聚焦，不追求大而全。表明你就想做一件事，而且就想解决这件事中的某一个关键问题</a:t>
            </a:r>
            <a:endParaRPr lang="en-US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409098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第三部分（</a:t>
            </a:r>
            <a:r>
              <a:rPr lang="en-US" altLang="zh-CN" dirty="0"/>
              <a:t>6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如何做以及现状</a:t>
            </a:r>
            <a:r>
              <a:rPr lang="en-US" altLang="zh-CN" sz="3200" b="1" dirty="0"/>
              <a:t>-How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讲清楚有什么样的</a:t>
            </a:r>
            <a:r>
              <a:rPr lang="zh-CN" altLang="en-US" sz="1600" b="1" dirty="0"/>
              <a:t>解决方案</a:t>
            </a:r>
            <a:r>
              <a:rPr lang="zh-CN" altLang="en-US" sz="1600" dirty="0"/>
              <a:t>，或者什么样的</a:t>
            </a:r>
            <a:r>
              <a:rPr lang="zh-CN" altLang="en-US" sz="1600" b="1" dirty="0"/>
              <a:t>产品</a:t>
            </a:r>
            <a:r>
              <a:rPr lang="zh-CN" altLang="en-US" sz="1600" dirty="0"/>
              <a:t>，能够解决发现的痛点（市场需求点</a:t>
            </a:r>
            <a:r>
              <a:rPr lang="en-US" altLang="zh-CN" sz="1600" dirty="0"/>
              <a:t>/</a:t>
            </a:r>
            <a:r>
              <a:rPr lang="zh-CN" altLang="en-US" sz="1600" dirty="0"/>
              <a:t>机会点）（方案或者产品是什么，提供了怎样的功能？ ）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明确产品将面对的</a:t>
            </a:r>
            <a:r>
              <a:rPr lang="zh-CN" altLang="en-US" sz="1600" b="1" dirty="0"/>
              <a:t>用户群是谁</a:t>
            </a:r>
            <a:r>
              <a:rPr lang="zh-CN" altLang="en-US" sz="1600" dirty="0"/>
              <a:t>（要有清晰的目标用户群定位）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说明产品或解决方案的</a:t>
            </a:r>
            <a:r>
              <a:rPr lang="zh-CN" altLang="en-US" sz="1600" b="1" dirty="0"/>
              <a:t>竞争力</a:t>
            </a:r>
            <a:r>
              <a:rPr lang="zh-CN" altLang="en-US" sz="1600" dirty="0"/>
              <a:t>（为什么这件事情你能做，而别人不能做？或者为什么你能比别人干得好？你的特别的核心竞争力是什么，项目与众不同的地方是什么？比如是否具备科技成果转化背景或拥有有价值的知识产权等）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三个核心：产品与用户核心、门槛与竞争核心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11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第三部分（</a:t>
            </a:r>
            <a:r>
              <a:rPr lang="en-US" altLang="zh-CN" dirty="0"/>
              <a:t>6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如何做以及现状</a:t>
            </a:r>
            <a:r>
              <a:rPr lang="en-US" altLang="zh-CN" sz="3200" b="1" dirty="0"/>
              <a:t>-How</a:t>
            </a:r>
            <a:r>
              <a:rPr lang="zh-CN" altLang="en-US" sz="3200" b="1" dirty="0"/>
              <a:t>？（续）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说明未来如何实现盈利，即</a:t>
            </a:r>
            <a:r>
              <a:rPr lang="zh-CN" altLang="en-US" sz="1600" b="1" dirty="0"/>
              <a:t>商业模式</a:t>
            </a:r>
            <a:r>
              <a:rPr lang="zh-CN" altLang="en-US" sz="1600" dirty="0"/>
              <a:t>（如果商业模式还处于雏形阶段或者是太早期的</a:t>
            </a:r>
            <a:r>
              <a:rPr lang="en-US" altLang="zh-CN" sz="1600" dirty="0"/>
              <a:t>2C</a:t>
            </a:r>
            <a:r>
              <a:rPr lang="zh-CN" altLang="en-US" sz="1600" dirty="0"/>
              <a:t>项目，请说明产品</a:t>
            </a:r>
            <a:r>
              <a:rPr lang="en-US" altLang="zh-CN" sz="1600" dirty="0"/>
              <a:t>/</a:t>
            </a:r>
            <a:r>
              <a:rPr lang="zh-CN" altLang="en-US" sz="1600" dirty="0"/>
              <a:t>解决方案对用户有确切价值，且能做大规模）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横向</a:t>
            </a:r>
            <a:r>
              <a:rPr lang="zh-CN" altLang="en-US" sz="1600" b="1" dirty="0"/>
              <a:t>竞品对比分析</a:t>
            </a:r>
            <a:r>
              <a:rPr lang="zh-CN" altLang="en-US" sz="1600" dirty="0"/>
              <a:t>（选取关键维度做对比分析，要客观、真实）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产品</a:t>
            </a:r>
            <a:r>
              <a:rPr lang="en-US" altLang="zh-CN" sz="1600" dirty="0"/>
              <a:t>/</a:t>
            </a:r>
            <a:r>
              <a:rPr lang="zh-CN" altLang="en-US" sz="1600" dirty="0"/>
              <a:t>解决方案的研发、生产、市场、销售等环节</a:t>
            </a:r>
            <a:r>
              <a:rPr lang="zh-CN" altLang="en-US" sz="1600" b="1" dirty="0"/>
              <a:t>相关策略</a:t>
            </a:r>
            <a:r>
              <a:rPr lang="zh-CN" altLang="en-US" sz="1600" dirty="0"/>
              <a:t>（如果项目处于创意阶段或太早期，该部分的市场、销售等不是重点，简要说明即可）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目前阶段</a:t>
            </a:r>
            <a:r>
              <a:rPr lang="zh-CN" altLang="en-US" sz="1600" b="1" dirty="0"/>
              <a:t>已经达成的关键指标</a:t>
            </a:r>
            <a:r>
              <a:rPr lang="zh-CN" altLang="en-US" sz="1600" dirty="0"/>
              <a:t>（产品、研发、销售等环节的进展，尽量用数据）</a:t>
            </a:r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三个核心：模式与盈利核心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8180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第四部分（</a:t>
            </a:r>
            <a:r>
              <a:rPr lang="en-US" altLang="zh-CN" dirty="0"/>
              <a:t>1-2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项目团队</a:t>
            </a:r>
            <a:r>
              <a:rPr lang="en-US" altLang="zh-CN" sz="3200" b="1" dirty="0"/>
              <a:t>-Who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团队的人员规模和组成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团队主要成员的分工、背景和特长，并说明个人能力与岗位的匹配度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团队的核心竞争优势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r>
              <a:rPr lang="zh-CN" altLang="en-US" sz="1600" b="1" dirty="0"/>
              <a:t>建议：</a:t>
            </a:r>
            <a:r>
              <a:rPr lang="zh-CN" altLang="en-US" b="1" dirty="0"/>
              <a:t>科技成果转化项目，需说明科技成果的专利权人、发明人与团队的关系（师生共创项目明确不能参加创意组，教师</a:t>
            </a:r>
            <a:r>
              <a:rPr lang="en-US" altLang="zh-CN" b="1" dirty="0"/>
              <a:t>+</a:t>
            </a:r>
            <a:r>
              <a:rPr lang="zh-CN" altLang="en-US" b="1" dirty="0"/>
              <a:t>学生股权合并计算不少于</a:t>
            </a:r>
            <a:r>
              <a:rPr lang="en-US" altLang="zh-CN" b="1" dirty="0"/>
              <a:t>50%</a:t>
            </a:r>
            <a:r>
              <a:rPr lang="zh-CN" altLang="en-US" b="1" dirty="0"/>
              <a:t>，参赛成员不少于</a:t>
            </a:r>
            <a:r>
              <a:rPr lang="en-US" altLang="zh-CN" b="1" dirty="0"/>
              <a:t>15%</a:t>
            </a:r>
            <a:r>
              <a:rPr lang="zh-CN" altLang="en-US" b="1" dirty="0"/>
              <a:t>） </a:t>
            </a:r>
          </a:p>
          <a:p>
            <a:pPr>
              <a:lnSpc>
                <a:spcPct val="200000"/>
              </a:lnSpc>
            </a:pPr>
            <a:endParaRPr lang="en-US" altLang="zh-CN" sz="1600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四问团队：创始人（志向、情怀）、成员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1441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第五部分（</a:t>
            </a:r>
            <a:r>
              <a:rPr lang="en-US" altLang="zh-CN" dirty="0"/>
              <a:t>1</a:t>
            </a:r>
            <a:r>
              <a:rPr lang="zh-CN" altLang="en-US" dirty="0"/>
              <a:t>页）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9925" y="1277449"/>
            <a:ext cx="1085056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 b="1" dirty="0"/>
              <a:t>财务及预测以及融资计划</a:t>
            </a:r>
            <a:r>
              <a:rPr lang="en-US" altLang="zh-CN" sz="3200" b="1" dirty="0"/>
              <a:t>-How much</a:t>
            </a:r>
            <a:r>
              <a:rPr lang="zh-CN" altLang="en-US" sz="3200" b="1" dirty="0"/>
              <a:t>？</a:t>
            </a:r>
            <a:endParaRPr lang="en-US" altLang="zh-CN" sz="3200" b="1" dirty="0"/>
          </a:p>
          <a:p>
            <a:pPr>
              <a:lnSpc>
                <a:spcPct val="200000"/>
              </a:lnSpc>
            </a:pPr>
            <a:r>
              <a:rPr lang="zh-CN" altLang="en-US" sz="1600" b="1" dirty="0"/>
              <a:t>主要内容：</a:t>
            </a:r>
            <a:endParaRPr lang="en-US" altLang="zh-CN" sz="1600" b="1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前后</a:t>
            </a:r>
            <a:r>
              <a:rPr lang="en-US" altLang="zh-CN" sz="1600" dirty="0"/>
              <a:t>1</a:t>
            </a:r>
            <a:r>
              <a:rPr lang="zh-CN" altLang="en-US" sz="1600" dirty="0"/>
              <a:t>年左右项目收支状况和财务预估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未来</a:t>
            </a:r>
            <a:r>
              <a:rPr lang="en-US" altLang="zh-CN" sz="1600" dirty="0"/>
              <a:t>6</a:t>
            </a:r>
            <a:r>
              <a:rPr lang="zh-CN" altLang="en-US" sz="1600" dirty="0"/>
              <a:t>个月或</a:t>
            </a:r>
            <a:r>
              <a:rPr lang="en-US" altLang="zh-CN" sz="1600" dirty="0"/>
              <a:t>1</a:t>
            </a:r>
            <a:r>
              <a:rPr lang="zh-CN" altLang="en-US" sz="1600" dirty="0"/>
              <a:t>年的融资计划（需要多少资金，释放多少股份，用这些资金干什么，达成什么目标？） 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目前的估值及估值逻辑（估值逻辑请说明是基于市盈率（</a:t>
            </a:r>
            <a:r>
              <a:rPr lang="en-US" altLang="zh-CN" sz="1600" dirty="0"/>
              <a:t>7-40</a:t>
            </a:r>
            <a:r>
              <a:rPr lang="zh-CN" altLang="en-US" sz="1600" dirty="0"/>
              <a:t>）*利润，还是基于市销率*销售收入，还是基于对标等估值方式）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/>
              <a:t>之前的融资情况（如果有的话）</a:t>
            </a:r>
            <a:endParaRPr lang="en-US" altLang="zh-CN" sz="16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endParaRPr lang="en-US" altLang="zh-CN" sz="1600" dirty="0"/>
          </a:p>
          <a:p>
            <a:r>
              <a:rPr lang="zh-CN" altLang="en-US" sz="1600" b="1" dirty="0"/>
              <a:t>建议：</a:t>
            </a:r>
            <a:r>
              <a:rPr lang="zh-CN" altLang="en-US" b="1" dirty="0"/>
              <a:t>不建议写未来</a:t>
            </a:r>
            <a:r>
              <a:rPr lang="en-US" altLang="zh-CN" b="1" dirty="0"/>
              <a:t>3</a:t>
            </a:r>
            <a:r>
              <a:rPr lang="zh-CN" altLang="en-US" b="1" dirty="0"/>
              <a:t>年，甚至</a:t>
            </a:r>
            <a:r>
              <a:rPr lang="en-US" altLang="zh-CN" b="1" dirty="0"/>
              <a:t>5</a:t>
            </a:r>
            <a:r>
              <a:rPr lang="zh-CN" altLang="en-US" b="1" dirty="0"/>
              <a:t>年的财务预测，除非是已经非常成熟的项目</a:t>
            </a:r>
            <a:endParaRPr lang="en-US" altLang="zh-CN" sz="1600" dirty="0"/>
          </a:p>
        </p:txBody>
      </p:sp>
      <p:sp>
        <p:nvSpPr>
          <p:cNvPr id="5" name="矩形 4"/>
          <p:cNvSpPr/>
          <p:nvPr/>
        </p:nvSpPr>
        <p:spPr>
          <a:xfrm>
            <a:off x="5176058" y="607799"/>
            <a:ext cx="637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70C0"/>
                </a:solidFill>
              </a:rPr>
              <a:t>四问团队：数字、风险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34804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bbda7e25-2399-46aa-a61c-db6646f5455e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96692"/>
      </a:accent1>
      <a:accent2>
        <a:srgbClr val="758AA4"/>
      </a:accent2>
      <a:accent3>
        <a:srgbClr val="8E96A1"/>
      </a:accent3>
      <a:accent4>
        <a:srgbClr val="98999A"/>
      </a:accent4>
      <a:accent5>
        <a:srgbClr val="ADADAD"/>
      </a:accent5>
      <a:accent6>
        <a:srgbClr val="7784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396692"/>
    </a:accent1>
    <a:accent2>
      <a:srgbClr val="758AA4"/>
    </a:accent2>
    <a:accent3>
      <a:srgbClr val="8E96A1"/>
    </a:accent3>
    <a:accent4>
      <a:srgbClr val="98999A"/>
    </a:accent4>
    <a:accent5>
      <a:srgbClr val="ADADAD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460</TotalTime>
  <Words>1064</Words>
  <Application>Microsoft Office PowerPoint</Application>
  <PresentationFormat>宽屏</PresentationFormat>
  <Paragraphs>75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宋体</vt:lpstr>
      <vt:lpstr>微软雅黑</vt:lpstr>
      <vt:lpstr>Arial</vt:lpstr>
      <vt:lpstr>Calibri</vt:lpstr>
      <vt:lpstr>Wingdings</vt:lpstr>
      <vt:lpstr>主题5</vt:lpstr>
      <vt:lpstr>如何做高质量的路演PPT</vt:lpstr>
      <vt:lpstr>如何做PPT（商业计划书的路演版）</vt:lpstr>
      <vt:lpstr>封面</vt:lpstr>
      <vt:lpstr>第一部分（1-2页）</vt:lpstr>
      <vt:lpstr>第二部分（1页）</vt:lpstr>
      <vt:lpstr>第三部分（6页）</vt:lpstr>
      <vt:lpstr>第三部分（6页）</vt:lpstr>
      <vt:lpstr>第四部分（1-2页）</vt:lpstr>
      <vt:lpstr>第五部分（1页）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陈振飞</cp:lastModifiedBy>
  <cp:revision>55</cp:revision>
  <cp:lastPrinted>2017-08-08T16:00:00Z</cp:lastPrinted>
  <dcterms:created xsi:type="dcterms:W3CDTF">2017-08-08T16:00:00Z</dcterms:created>
  <dcterms:modified xsi:type="dcterms:W3CDTF">2021-01-06T02:25:41Z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01e08faf-6e1e-409e-a235-5427b80b2d27</vt:lpwstr>
  </property>
</Properties>
</file>